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0"/>
  </p:notesMasterIdLst>
  <p:sldIdLst>
    <p:sldId id="2651" r:id="rId2"/>
    <p:sldId id="267" r:id="rId3"/>
    <p:sldId id="360" r:id="rId4"/>
    <p:sldId id="370" r:id="rId5"/>
    <p:sldId id="371" r:id="rId6"/>
    <p:sldId id="375" r:id="rId7"/>
    <p:sldId id="379" r:id="rId8"/>
    <p:sldId id="2179" r:id="rId9"/>
    <p:sldId id="2831" r:id="rId10"/>
    <p:sldId id="261" r:id="rId11"/>
    <p:sldId id="2787" r:id="rId12"/>
    <p:sldId id="2788" r:id="rId13"/>
    <p:sldId id="2789" r:id="rId14"/>
    <p:sldId id="2790" r:id="rId15"/>
    <p:sldId id="2791" r:id="rId16"/>
    <p:sldId id="2792" r:id="rId17"/>
    <p:sldId id="2793" r:id="rId18"/>
    <p:sldId id="2794" r:id="rId19"/>
    <p:sldId id="2795" r:id="rId20"/>
    <p:sldId id="2796" r:id="rId21"/>
    <p:sldId id="2797" r:id="rId22"/>
    <p:sldId id="2784" r:id="rId23"/>
    <p:sldId id="2814" r:id="rId24"/>
    <p:sldId id="2816" r:id="rId25"/>
    <p:sldId id="2813" r:id="rId26"/>
    <p:sldId id="2815" r:id="rId27"/>
    <p:sldId id="2817" r:id="rId28"/>
    <p:sldId id="16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FFCC"/>
    <a:srgbClr val="339933"/>
    <a:srgbClr val="43DD52"/>
    <a:srgbClr val="050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0" autoAdjust="0"/>
    <p:restoredTop sz="77979" autoAdjust="0"/>
  </p:normalViewPr>
  <p:slideViewPr>
    <p:cSldViewPr snapToGrid="0">
      <p:cViewPr varScale="1">
        <p:scale>
          <a:sx n="116" d="100"/>
          <a:sy n="116" d="100"/>
        </p:scale>
        <p:origin x="10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26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A15229EC-3D2C-4291-B15E-A8F0B0F819A6}" type="datetimeFigureOut">
              <a:rPr lang="ko-KR" altLang="en-US" smtClean="0"/>
              <a:pPr/>
              <a:t>2025-02-27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poqa Han Sans Neo Medium" pitchFamily="2" charset="-127"/>
                <a:ea typeface="Spoqa Han Sans Neo Medium" pitchFamily="2" charset="-127"/>
              </a:defRPr>
            </a:lvl1pPr>
          </a:lstStyle>
          <a:p>
            <a:fld id="{C2885007-F1FF-4723-94AE-785C3E54DC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20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Medium" pitchFamily="2" charset="-127"/>
        <a:ea typeface="Spoqa Han Sans Neo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16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5007-F1FF-4723-94AE-785C3E54DC8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232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1"/>
          <p:cNvSpPr txBox="1">
            <a:spLocks noGrp="1"/>
          </p:cNvSpPr>
          <p:nvPr>
            <p:ph type="title"/>
          </p:nvPr>
        </p:nvSpPr>
        <p:spPr>
          <a:xfrm>
            <a:off x="1393372" y="2222521"/>
            <a:ext cx="9065079" cy="182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32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84AF34-8C49-44BE-BC21-1B63DF900532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E8C2AB-AC76-4DA3-A363-AE428092EC03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DCD469-4588-456E-81DB-2776E0E6B70D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FF05A9-920C-4937-B28E-BF2F82CAD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7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FFC728-6F2D-4893-B5E9-1E38DE92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4488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7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61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571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4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7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CDBE11-2B01-4675-AA97-D4E29D65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61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C5FEB-42DD-4EFA-8371-8BF7AEEF6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35C3A3-D2F9-4856-962B-3169194C3863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68226B0-D7C1-4798-8452-DF9B79A2D07F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5D3E41E-5E9B-4908-9BEC-40D4788D36A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888FC6D6-3747-4531-8880-C3E003D6E2C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0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000" kern="1200">
          <a:solidFill>
            <a:srgbClr val="0070C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600" kern="1200">
          <a:solidFill>
            <a:schemeClr val="tx1">
              <a:lumMod val="95000"/>
              <a:lumOff val="5000"/>
            </a:schemeClr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C00000"/>
          </a:solidFill>
          <a:latin typeface="12롯데마트드림Medium" panose="02020603020101020101" pitchFamily="18" charset="-127"/>
          <a:ea typeface="12롯데마트드림Medium" panose="02020603020101020101" pitchFamily="18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55E36C9-031E-4249-9953-A837E4BC62E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Lecture 12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LSTM (Long Short-Term Memory)</a:t>
            </a:r>
            <a:r>
              <a:rPr lang="ko-KR" altLang="en-US" dirty="0"/>
              <a:t> 모델 소개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FD7CF7-DC6F-40BD-96A5-CD922B10A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33E030-97E6-42D2-8A3A-8D6E4F60AE2E}"/>
              </a:ext>
            </a:extLst>
          </p:cNvPr>
          <p:cNvSpPr/>
          <p:nvPr/>
        </p:nvSpPr>
        <p:spPr>
          <a:xfrm>
            <a:off x="4937060" y="4329780"/>
            <a:ext cx="2317879" cy="110799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한국과학기술정보연구원 </a:t>
            </a: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홍 석 </a:t>
            </a:r>
            <a:endParaRPr kumimoji="1" lang="en-US" altLang="ko-KR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(hsyi@kisti.re.kr)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29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테스트 입력에 따른 감성분류 모델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466A078-F6E6-4872-89D3-90BCB0E47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15" y="861965"/>
            <a:ext cx="11545294" cy="5301738"/>
          </a:xfrm>
        </p:spPr>
        <p:txBody>
          <a:bodyPr/>
          <a:lstStyle/>
          <a:p>
            <a:r>
              <a:rPr lang="ko-KR" altLang="en-US" dirty="0"/>
              <a:t>문서의 단어들을 순차적으로 </a:t>
            </a:r>
            <a:r>
              <a:rPr lang="ko-KR" altLang="en-US" dirty="0" err="1"/>
              <a:t>입력받아</a:t>
            </a:r>
            <a:r>
              <a:rPr lang="ko-KR" altLang="en-US" dirty="0"/>
              <a:t> 해당 문서의 유형을 판단하는 텍스트 분류에 사용될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영화 리뷰 감성분류 </a:t>
            </a:r>
            <a:r>
              <a:rPr lang="en-US" altLang="ko-KR" b="1" dirty="0"/>
              <a:t>(IMDB, </a:t>
            </a:r>
            <a:r>
              <a:rPr lang="ko-KR" altLang="en-US" b="1" dirty="0"/>
              <a:t>네이버 영화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b="1" dirty="0"/>
              <a:t>쇼핑 리뷰 감성분류 </a:t>
            </a:r>
            <a:r>
              <a:rPr lang="en-US" altLang="ko-KR" b="1" dirty="0"/>
              <a:t>(</a:t>
            </a:r>
            <a:r>
              <a:rPr lang="ko-KR" altLang="en-US" b="1" dirty="0"/>
              <a:t>네이버 쇼핑리뷰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b="1" dirty="0" err="1"/>
              <a:t>스팸메</a:t>
            </a:r>
            <a:r>
              <a:rPr lang="ko-KR" altLang="en-US" b="1" dirty="0"/>
              <a:t> 일 분류 </a:t>
            </a:r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3ADC37-5E89-4988-826B-654FBED94569}"/>
              </a:ext>
            </a:extLst>
          </p:cNvPr>
          <p:cNvGrpSpPr/>
          <p:nvPr/>
        </p:nvGrpSpPr>
        <p:grpSpPr>
          <a:xfrm>
            <a:off x="6162262" y="1669150"/>
            <a:ext cx="4751253" cy="4114922"/>
            <a:chOff x="5994576" y="1733144"/>
            <a:chExt cx="4751253" cy="41149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AE17B0-935F-413E-935E-EB453EB5EAB0}"/>
                </a:ext>
              </a:extLst>
            </p:cNvPr>
            <p:cNvSpPr txBox="1"/>
            <p:nvPr/>
          </p:nvSpPr>
          <p:spPr>
            <a:xfrm>
              <a:off x="6712501" y="1733144"/>
              <a:ext cx="3213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다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대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일</a:t>
              </a:r>
              <a:r>
                <a:rPr lang="en-US" altLang="ko-KR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(Many-to-One) RNN</a:t>
              </a:r>
              <a:r>
                <a:rPr lang="ko-KR" altLang="en-US" sz="16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모델 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576" y="2079519"/>
              <a:ext cx="4751253" cy="376854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539C09E-35B9-4E86-A2BA-FCD5351CF1D8}"/>
                </a:ext>
              </a:extLst>
            </p:cNvPr>
            <p:cNvSpPr/>
            <p:nvPr/>
          </p:nvSpPr>
          <p:spPr>
            <a:xfrm>
              <a:off x="8421399" y="3819401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B48136-8FD3-4292-9E7E-3E9F230F893C}"/>
                </a:ext>
              </a:extLst>
            </p:cNvPr>
            <p:cNvSpPr/>
            <p:nvPr/>
          </p:nvSpPr>
          <p:spPr>
            <a:xfrm>
              <a:off x="9548112" y="3794515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B9FF2D-A349-4ABD-BF02-8EF447D2396B}"/>
                </a:ext>
              </a:extLst>
            </p:cNvPr>
            <p:cNvSpPr/>
            <p:nvPr/>
          </p:nvSpPr>
          <p:spPr>
            <a:xfrm>
              <a:off x="7318469" y="3819401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AF7998F-F561-45FE-88E6-C33D8E224C87}"/>
                </a:ext>
              </a:extLst>
            </p:cNvPr>
            <p:cNvSpPr/>
            <p:nvPr/>
          </p:nvSpPr>
          <p:spPr>
            <a:xfrm>
              <a:off x="6167159" y="3794515"/>
              <a:ext cx="5453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RNN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E2995116-41C0-44E1-8E97-46AC634B8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81" y="2564218"/>
            <a:ext cx="4398227" cy="3219854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3C493F-7567-4136-8026-93B342ADFA71}"/>
              </a:ext>
            </a:extLst>
          </p:cNvPr>
          <p:cNvSpPr/>
          <p:nvPr/>
        </p:nvSpPr>
        <p:spPr>
          <a:xfrm>
            <a:off x="1208472" y="2759559"/>
            <a:ext cx="724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RNN</a:t>
            </a: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AD98E157-F981-467F-84B1-3E23A66C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7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940AA9C-EF8E-4929-8832-C9BE874018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/>
              <a:t>네이버 영화 리뷰 데이터에 대한 이해와 전처리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2D559F-F22E-468A-8B35-02C016DC03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82C8A9-77B2-4647-82E0-D130EED23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709" b="17004"/>
          <a:stretch/>
        </p:blipFill>
        <p:spPr>
          <a:xfrm>
            <a:off x="582340" y="939614"/>
            <a:ext cx="6809060" cy="3470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0EF408-DF7F-4833-8201-FA41283F6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02" r="1573"/>
          <a:stretch/>
        </p:blipFill>
        <p:spPr>
          <a:xfrm>
            <a:off x="658540" y="4514850"/>
            <a:ext cx="9534525" cy="6062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22948F-7F01-4059-9709-5E0635AF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5225864"/>
            <a:ext cx="4829175" cy="323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33C58-6FAE-406A-B272-B48AABBCE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587" y="1033129"/>
            <a:ext cx="70961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70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940AA9C-EF8E-4929-8832-C9BE874018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/>
              <a:t>네이버 영화 리뷰 데이터에 대한 이해와 전처리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2D559F-F22E-468A-8B35-02C016DC03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73185C-4962-425F-BE88-43309E74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23" y="952499"/>
            <a:ext cx="5514975" cy="1133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972F59-0CDA-4E7C-9CC3-3F8661EBD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9" b="92277"/>
          <a:stretch/>
        </p:blipFill>
        <p:spPr>
          <a:xfrm>
            <a:off x="555662" y="2117838"/>
            <a:ext cx="5429250" cy="3667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0B5576-3384-47F6-8BB5-60FDF50E4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5" t="13139" r="1329"/>
          <a:stretch/>
        </p:blipFill>
        <p:spPr>
          <a:xfrm>
            <a:off x="577923" y="2566086"/>
            <a:ext cx="3459236" cy="26417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678F9E-C9EF-449A-8A34-07CA944F4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62" y="5289331"/>
            <a:ext cx="7058025" cy="771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5D65FB-7603-445D-A53A-F118D20CD7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5"/>
          <a:stretch/>
        </p:blipFill>
        <p:spPr>
          <a:xfrm>
            <a:off x="6207090" y="866773"/>
            <a:ext cx="5724633" cy="23526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9AEAD2-7A49-4111-83DC-1A2EAFB5E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803" y="3393278"/>
            <a:ext cx="6629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69EA36-9B42-4692-B7C7-A24F5673E7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/>
              <a:t>데이터 전처리 및 불용어 처리와 토큰화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50090A-FA55-4630-AF26-E643BD4D08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E1164-3EB3-4C15-853B-2A51E717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823912"/>
            <a:ext cx="10696575" cy="847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C18386-3BEA-4A1B-A594-DD4D3617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1802606"/>
            <a:ext cx="7210425" cy="2647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01ED7C-7945-4E79-BE74-A091F77A3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" y="4450556"/>
            <a:ext cx="4762500" cy="1428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024167-FE55-45D1-8BB0-602464BE0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387" y="4002881"/>
            <a:ext cx="50768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95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69EA36-9B42-4692-B7C7-A24F5673E7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/>
              <a:t>네이버 영화 리뷰 데이터에 대한 이해와 전처리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50090A-FA55-4630-AF26-E643BD4D08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F00FB-98B3-4AF7-8355-EA3B832F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909637"/>
            <a:ext cx="9124950" cy="4772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1F226D-EA5B-4B39-9ADE-198DA584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787" y="870400"/>
            <a:ext cx="52482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2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69EA36-9B42-4692-B7C7-A24F5673E7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/>
              <a:t>케라스 토크나이저로 리뷰 데이터 토큰화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50090A-FA55-4630-AF26-E643BD4D08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F2B9B-3461-4052-9B48-31629454F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833437"/>
            <a:ext cx="6381750" cy="5191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CABEC5-84AA-40A3-8C9F-66EAF679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37" y="833437"/>
            <a:ext cx="39338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90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69EA36-9B42-4692-B7C7-A24F5673E7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/>
              <a:t>네이버 영화 리뷰 길이와 샘플 분포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50090A-FA55-4630-AF26-E643BD4D08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40A73-D7BD-4CA8-8B72-41D385BAA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" r="-3153" b="74081"/>
          <a:stretch/>
        </p:blipFill>
        <p:spPr>
          <a:xfrm>
            <a:off x="654097" y="907794"/>
            <a:ext cx="7634288" cy="1597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882F3F-DC10-4A30-A866-B1CA02F7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72" y="3583243"/>
            <a:ext cx="5457825" cy="1381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0163D6-EE3C-45B2-9572-E3B89A330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0" t="9225" r="6867" b="2417"/>
          <a:stretch/>
        </p:blipFill>
        <p:spPr>
          <a:xfrm>
            <a:off x="6369097" y="2047874"/>
            <a:ext cx="5369972" cy="3902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094974-8BAA-4037-946E-0D1EB7295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58" y="2663154"/>
            <a:ext cx="2933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2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29E5B8A-AA8F-4BD8-9B84-74C5677B64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/>
              <a:t>데이터셋 나누기 </a:t>
            </a:r>
            <a:r>
              <a:rPr lang="en-US" altLang="ko-KR"/>
              <a:t>: sklearn</a:t>
            </a:r>
            <a:r>
              <a:rPr lang="ko-KR" altLang="en-US"/>
              <a:t>을 이용하면 편리하다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A12046-E330-4279-8190-DB31683884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BF7F3-4131-4B71-9B29-05D5AFA5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833437"/>
            <a:ext cx="6000750" cy="1114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E86401-35CE-46FD-80C6-E8C6324D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088356"/>
            <a:ext cx="4800600" cy="2790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092B63-D572-4748-AB09-A913FBFFF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87" y="5102775"/>
            <a:ext cx="11439028" cy="9456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2545DF-9689-4849-A8A8-4E8B0CE42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288" y="2278856"/>
            <a:ext cx="3133725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FAD189-3F92-4167-9159-88CF07315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288" y="3464368"/>
            <a:ext cx="4000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29E5B8A-AA8F-4BD8-9B84-74C5677B64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/>
              <a:t>케라스로 분류를 위한 </a:t>
            </a:r>
            <a:r>
              <a:rPr lang="en-US" altLang="ko-KR"/>
              <a:t>MLP</a:t>
            </a:r>
            <a:r>
              <a:rPr lang="ko-KR" altLang="en-US"/>
              <a:t> 모델 만들기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A12046-E330-4279-8190-DB31683884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170469-05B8-4C35-8110-DF229F6D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3" y="852487"/>
            <a:ext cx="7267575" cy="1171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832BC6-E01E-4233-9EC8-6AD5B09E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14" y="2126456"/>
            <a:ext cx="4962525" cy="22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86A027-B8B4-4B0B-94F9-DC91E51C9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4489398"/>
            <a:ext cx="10572750" cy="1409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0BAA16-9BC2-4248-AF27-C9675C1AD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141" y="2202603"/>
            <a:ext cx="5181600" cy="1457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3A8AC1-4B6C-4457-9175-87AC69541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253" y="3922027"/>
            <a:ext cx="4276725" cy="438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9A6D94-CFAF-4AE9-87CF-61B3DF6FEA25}"/>
              </a:ext>
            </a:extLst>
          </p:cNvPr>
          <p:cNvSpPr txBox="1"/>
          <p:nvPr/>
        </p:nvSpPr>
        <p:spPr>
          <a:xfrm>
            <a:off x="4080220" y="5907617"/>
            <a:ext cx="4695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 예제는 </a:t>
            </a:r>
            <a:r>
              <a:rPr lang="en-US" altLang="ko-KR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callbacks</a:t>
            </a:r>
            <a:r>
              <a:rPr lang="ko-KR" altLang="en-US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없이 하는 것이 편한다</a:t>
            </a:r>
            <a:r>
              <a:rPr lang="en-US" altLang="ko-KR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60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30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29E5B8A-AA8F-4BD8-9B84-74C5677B64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/>
              <a:t>모델 예측과 정확도 그리기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A12046-E330-4279-8190-DB31683884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D796B8-488B-406B-B303-F5712013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4" y="2236829"/>
            <a:ext cx="5019675" cy="1971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0BC4E1-C4FF-4FDE-983D-FE8A7D812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833437"/>
            <a:ext cx="8058150" cy="1076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69B1B9-9349-4893-8377-E51ADAF84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59795"/>
            <a:ext cx="5313887" cy="3976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8C75ED-41BC-4F8B-9F6E-5E69C64B386D}"/>
              </a:ext>
            </a:extLst>
          </p:cNvPr>
          <p:cNvSpPr txBox="1"/>
          <p:nvPr/>
        </p:nvSpPr>
        <p:spPr>
          <a:xfrm>
            <a:off x="876300" y="5010150"/>
            <a:ext cx="4695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해보기</a:t>
            </a:r>
            <a:endParaRPr lang="en-US" altLang="ko-KR" sz="160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손실 함수에 대하여 그래프 그리기 </a:t>
            </a:r>
            <a:r>
              <a:rPr lang="en-US" altLang="ko-KR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(‘loss’, ‘val_loss’)</a:t>
            </a:r>
            <a:endParaRPr lang="ko-KR" altLang="en-US" sz="160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32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b="1"/>
              <a:t>기존 </a:t>
            </a:r>
            <a:r>
              <a:rPr lang="en-US" altLang="ko-KR" b="1"/>
              <a:t>RNN(</a:t>
            </a:r>
            <a:r>
              <a:rPr lang="ko-KR" altLang="en-US" b="1"/>
              <a:t>바닐라 </a:t>
            </a:r>
            <a:r>
              <a:rPr lang="en-US" altLang="ko-KR" b="1"/>
              <a:t>RNN)</a:t>
            </a:r>
            <a:r>
              <a:rPr lang="ko-KR" altLang="en-US" b="1"/>
              <a:t>의 장기 의존성 문제를 개선하여 기억력을 높인 </a:t>
            </a:r>
            <a:r>
              <a:rPr lang="en-US" altLang="ko-KR" b="1"/>
              <a:t>RNN</a:t>
            </a:r>
            <a:r>
              <a:rPr lang="ko-KR" altLang="en-US" b="1"/>
              <a:t>의 명칭</a:t>
            </a:r>
            <a:r>
              <a:rPr lang="en-US" altLang="ko-KR" b="1"/>
              <a:t>.</a:t>
            </a:r>
          </a:p>
          <a:p>
            <a:r>
              <a:rPr lang="ko-KR" altLang="en-US" b="1"/>
              <a:t>앞으로 나오는 설명에서 </a:t>
            </a:r>
            <a:r>
              <a:rPr lang="en-US" altLang="ko-KR" b="1"/>
              <a:t>RNN</a:t>
            </a:r>
            <a:r>
              <a:rPr lang="ko-KR" altLang="en-US" b="1"/>
              <a:t>을 사용한다고 하면 기본적으로 </a:t>
            </a:r>
            <a:r>
              <a:rPr lang="en-US" altLang="ko-KR" b="1"/>
              <a:t>LSTM(</a:t>
            </a:r>
            <a:r>
              <a:rPr lang="ko-KR" altLang="en-US" b="1"/>
              <a:t>또는 </a:t>
            </a:r>
            <a:r>
              <a:rPr lang="en-US" altLang="ko-KR" b="1"/>
              <a:t>GRU)</a:t>
            </a:r>
            <a:r>
              <a:rPr lang="ko-KR" altLang="en-US" b="1"/>
              <a:t>를 사용한다고 가정한다</a:t>
            </a:r>
            <a:r>
              <a:rPr lang="en-US" altLang="ko-KR" b="1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en-US" altLang="ko-KR" b="1"/>
              <a:t>Long Short-Term Memory, LSTM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6910" y="515727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Spoqa Han Sans Neo Medium" pitchFamily="2" charset="-127"/>
                <a:ea typeface="Spoqa Han Sans Neo Medium" pitchFamily="2" charset="-127"/>
              </a:rPr>
              <a:t>Vanilla RNN</a:t>
            </a:r>
            <a:endParaRPr lang="ko-KR" altLang="en-US" sz="2000" b="1" dirty="0">
              <a:solidFill>
                <a:srgbClr val="C00000"/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1026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96" y="2330185"/>
            <a:ext cx="6771200" cy="25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79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29E5B8A-AA8F-4BD8-9B84-74C5677B64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 b="0"/>
              <a:t>리뷰 예측해보기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A12046-E330-4279-8190-DB31683884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8BA890-C899-456A-9CA7-B7F52DA27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79" r="15795"/>
          <a:stretch/>
        </p:blipFill>
        <p:spPr>
          <a:xfrm>
            <a:off x="323353" y="975128"/>
            <a:ext cx="6858497" cy="35623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D92AA1-BD79-45C9-9C13-C8FBE2809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740" y="2595508"/>
            <a:ext cx="4333875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CA053-F050-40FB-89AB-20C60719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" y="4914900"/>
            <a:ext cx="4162425" cy="866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84A264-C07E-4632-B40D-1747600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740" y="1538124"/>
            <a:ext cx="4238625" cy="933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02FCD4-2A4A-49C0-BEE5-3DB736926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875" y="4661399"/>
            <a:ext cx="61531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79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29E5B8A-AA8F-4BD8-9B84-74C5677B64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/>
              <a:t>해보기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A12046-E330-4279-8190-DB31683884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B043B4-8934-47C3-9A25-0EB6CCC7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89" y="992981"/>
            <a:ext cx="4962525" cy="2276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CA9017-1076-4DA5-8414-1CB3DAAC134E}"/>
              </a:ext>
            </a:extLst>
          </p:cNvPr>
          <p:cNvSpPr txBox="1"/>
          <p:nvPr/>
        </p:nvSpPr>
        <p:spPr>
          <a:xfrm>
            <a:off x="5832428" y="1054000"/>
            <a:ext cx="4695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 </a:t>
            </a:r>
            <a:r>
              <a:rPr lang="ko-KR" altLang="en-US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모델을 적용하기</a:t>
            </a:r>
            <a:r>
              <a:rPr lang="en-US" altLang="ko-KR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 </a:t>
            </a:r>
            <a:r>
              <a:rPr lang="ko-KR" altLang="en-US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층은 임베딩 층에서 나온 낮말을 이용한다</a:t>
            </a:r>
            <a:r>
              <a:rPr lang="en-US" altLang="ko-KR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RNN() </a:t>
            </a:r>
            <a:r>
              <a:rPr lang="ko-KR" altLang="en-US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 적용후 </a:t>
            </a:r>
            <a:r>
              <a:rPr lang="en-US" altLang="ko-KR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Flatten()</a:t>
            </a:r>
            <a:r>
              <a:rPr lang="ko-KR" altLang="en-US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적용한다</a:t>
            </a:r>
            <a:r>
              <a:rPr lang="en-US" altLang="ko-KR" sz="160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60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049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4F9F591-F611-4453-B308-8777E1F61D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LSTM</a:t>
            </a:r>
            <a:r>
              <a:rPr lang="ko-KR" altLang="en-US" dirty="0"/>
              <a:t>을 이용한 네이버 쇼핑 리뷰 분류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1A198E-40B0-4CBF-9FDF-73740620D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72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80D5C0C-CA57-405B-BDE2-B36CE26633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을 이용한 모델 훈련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7DA0B2-E57C-4DFE-A0D0-1BD598621F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97B2F4-486E-45BF-B0B4-D71157078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57" r="1546" b="17340"/>
          <a:stretch/>
        </p:blipFill>
        <p:spPr>
          <a:xfrm>
            <a:off x="421829" y="975817"/>
            <a:ext cx="8749466" cy="28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7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B59A81-C6AE-40D5-A81D-0142FDCC94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훈련과정 </a:t>
            </a:r>
            <a:r>
              <a:rPr lang="en-US" altLang="ko-KR" dirty="0"/>
              <a:t>Loss</a:t>
            </a:r>
            <a:r>
              <a:rPr lang="ko-KR" altLang="en-US" dirty="0"/>
              <a:t>와 </a:t>
            </a:r>
            <a:r>
              <a:rPr lang="en-US" altLang="ko-KR" dirty="0"/>
              <a:t>Accuracy (</a:t>
            </a:r>
            <a:r>
              <a:rPr lang="ko-KR" altLang="en-US" dirty="0"/>
              <a:t>샘플 </a:t>
            </a:r>
            <a:r>
              <a:rPr lang="en-US" altLang="ko-KR" dirty="0"/>
              <a:t>2,000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DF782D-D2DB-48CE-B128-FB2E398FC4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AFF71-CC63-439E-9B1A-05214E139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9" t="33803" r="6394"/>
          <a:stretch/>
        </p:blipFill>
        <p:spPr>
          <a:xfrm>
            <a:off x="1146413" y="3029805"/>
            <a:ext cx="4019263" cy="31186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8C623C-85F3-4CDF-9FF3-D3371D806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526" y="953331"/>
            <a:ext cx="5257838" cy="200026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9B87380-C295-4D43-AE26-D4FCE308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393" y="3029805"/>
            <a:ext cx="3887337" cy="30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C9896A-985A-4EB0-BB2B-F8AB63F34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3" y="996193"/>
            <a:ext cx="5276889" cy="19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90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F5535CA-B7B1-4E82-818E-11E43DBDE6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 학습 결과 </a:t>
            </a:r>
            <a:r>
              <a:rPr lang="en-US" altLang="ko-KR" dirty="0"/>
              <a:t>: </a:t>
            </a:r>
            <a:r>
              <a:rPr lang="ko-KR" altLang="en-US" dirty="0"/>
              <a:t>손실 함수와 정확도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65C10E-7228-4FB2-ADB0-202C148A97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8C589F8-8A45-40FE-9A13-DDF31575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474" y="3697414"/>
            <a:ext cx="3279656" cy="25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0F9F1FD-ACB3-4809-8528-074C56221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2" y="3606693"/>
            <a:ext cx="3279656" cy="25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9EE19DA-794E-4322-BFF5-5842B4D74402}"/>
              </a:ext>
            </a:extLst>
          </p:cNvPr>
          <p:cNvGrpSpPr/>
          <p:nvPr/>
        </p:nvGrpSpPr>
        <p:grpSpPr>
          <a:xfrm>
            <a:off x="757558" y="934514"/>
            <a:ext cx="10676884" cy="5244643"/>
            <a:chOff x="757558" y="934514"/>
            <a:chExt cx="10676884" cy="52446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4EE60BD-EA9C-4B3F-A773-FED576FF8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58" y="934515"/>
              <a:ext cx="3329946" cy="2672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2B47C95-9A63-46AC-BF0D-339CD1815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329" y="934514"/>
              <a:ext cx="3329946" cy="2672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DC8501B-2B2F-4BBD-A55C-064B6C087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693" y="934515"/>
              <a:ext cx="3330739" cy="263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57AFF74C-456C-406B-B57F-77DE3642C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786" y="3547334"/>
              <a:ext cx="3279656" cy="2631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AA39A3-FCB8-470D-B66D-AEC7C02DF920}"/>
                </a:ext>
              </a:extLst>
            </p:cNvPr>
            <p:cNvSpPr txBox="1"/>
            <p:nvPr/>
          </p:nvSpPr>
          <p:spPr>
            <a:xfrm>
              <a:off x="8577618" y="1599020"/>
              <a:ext cx="827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:100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DF4649-AFF0-4A4B-888C-9CA5836739DA}"/>
                </a:ext>
              </a:extLst>
            </p:cNvPr>
            <p:cNvSpPr txBox="1"/>
            <p:nvPr/>
          </p:nvSpPr>
          <p:spPr>
            <a:xfrm>
              <a:off x="8488908" y="4241065"/>
              <a:ext cx="827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:100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3FAAE5-6609-493A-A1B6-A6B86B9D6049}"/>
                </a:ext>
              </a:extLst>
            </p:cNvPr>
            <p:cNvSpPr txBox="1"/>
            <p:nvPr/>
          </p:nvSpPr>
          <p:spPr>
            <a:xfrm>
              <a:off x="5268529" y="1282365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:2000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BCA63C-CE2B-492E-A7F1-9469093D42F4}"/>
                </a:ext>
              </a:extLst>
            </p:cNvPr>
            <p:cNvSpPr txBox="1"/>
            <p:nvPr/>
          </p:nvSpPr>
          <p:spPr>
            <a:xfrm>
              <a:off x="5343592" y="5421746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:2000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5CDD68-B3F8-4ADD-9378-774FDF1A947C}"/>
                </a:ext>
              </a:extLst>
            </p:cNvPr>
            <p:cNvSpPr txBox="1"/>
            <p:nvPr/>
          </p:nvSpPr>
          <p:spPr>
            <a:xfrm>
              <a:off x="2276409" y="5421746"/>
              <a:ext cx="101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:20000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107798-D2C1-43FC-989E-25A4264F6B4B}"/>
                </a:ext>
              </a:extLst>
            </p:cNvPr>
            <p:cNvSpPr txBox="1"/>
            <p:nvPr/>
          </p:nvSpPr>
          <p:spPr>
            <a:xfrm>
              <a:off x="1890506" y="1354009"/>
              <a:ext cx="101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샘플</a:t>
              </a:r>
              <a:r>
                <a:rPr lang="en-US" altLang="ko-KR" sz="1400" dirty="0">
                  <a:solidFill>
                    <a:srgbClr val="C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:20000</a:t>
              </a:r>
              <a:endParaRPr lang="ko-KR" altLang="en-US" sz="14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875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D7F795-2BBF-467E-86BE-A72CAB9FAF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 dirty="0"/>
              <a:t>리뷰 예측해보기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576FBD-EADC-4D0D-8F98-8D46F365B6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4FEC1-D6DA-48C2-A9F1-A5C433C59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1" b="27071"/>
          <a:stretch/>
        </p:blipFill>
        <p:spPr>
          <a:xfrm>
            <a:off x="822180" y="1636266"/>
            <a:ext cx="10547640" cy="3840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AAF34-8151-4109-BE31-76FB25BE5F6D}"/>
              </a:ext>
            </a:extLst>
          </p:cNvPr>
          <p:cNvSpPr txBox="1"/>
          <p:nvPr/>
        </p:nvSpPr>
        <p:spPr>
          <a:xfrm>
            <a:off x="665230" y="953212"/>
            <a:ext cx="730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데이터를 훈련과 테스트 데이터를 나눔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테스트 데이터의 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NLP 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전처리가 필요하다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en-US" altLang="ko-KR" sz="1600" dirty="0" err="1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sentiment_predict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() </a:t>
            </a:r>
            <a:r>
              <a:rPr lang="ko-KR" altLang="en-US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함수에 전처리가 있다</a:t>
            </a:r>
            <a:r>
              <a:rPr lang="en-US" altLang="ko-KR" sz="1600" dirty="0">
                <a:solidFill>
                  <a:srgbClr val="C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169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AF0753-D0A6-4CFF-9EB7-ADB7B24BC7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204450" cy="681037"/>
          </a:xfrm>
        </p:spPr>
        <p:txBody>
          <a:bodyPr>
            <a:normAutofit/>
          </a:bodyPr>
          <a:lstStyle/>
          <a:p>
            <a:r>
              <a:rPr lang="ko-KR" altLang="en-US" dirty="0"/>
              <a:t>모델 평가하기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91B7E-09A8-4644-80AD-497770ABC1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4888" y="6419850"/>
            <a:ext cx="2297112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A19B5D-B2AC-4327-A107-A65150829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35" y="991785"/>
            <a:ext cx="6867575" cy="819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2F2A51-3079-43CE-901E-BABA9AC4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35" y="2109783"/>
            <a:ext cx="8201085" cy="8096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076AE2-4D29-4D39-B892-B1FE35003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35" y="4307075"/>
            <a:ext cx="5848393" cy="828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997473-42CC-4E24-AED1-136299D3C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135" y="3165566"/>
            <a:ext cx="5953169" cy="89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4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524000" y="323416"/>
              <a:ext cx="2369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감사합니다</a:t>
              </a: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65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b="1"/>
              <a:t>기존 </a:t>
            </a:r>
            <a:r>
              <a:rPr lang="en-US" altLang="ko-KR" b="1"/>
              <a:t>RNN(</a:t>
            </a:r>
            <a:r>
              <a:rPr lang="ko-KR" altLang="en-US" b="1"/>
              <a:t>바닐라 </a:t>
            </a:r>
            <a:r>
              <a:rPr lang="en-US" altLang="ko-KR" b="1"/>
              <a:t>RNN)</a:t>
            </a:r>
            <a:r>
              <a:rPr lang="ko-KR" altLang="en-US" b="1"/>
              <a:t>의 장기 의존성 문제를 개선하여 기억력을 높인 </a:t>
            </a:r>
            <a:r>
              <a:rPr lang="en-US" altLang="ko-KR" b="1"/>
              <a:t>RNN</a:t>
            </a:r>
            <a:r>
              <a:rPr lang="ko-KR" altLang="en-US" b="1"/>
              <a:t>의 명칭</a:t>
            </a:r>
            <a:r>
              <a:rPr lang="en-US" altLang="ko-KR" b="1"/>
              <a:t>.</a:t>
            </a:r>
          </a:p>
          <a:p>
            <a:r>
              <a:rPr lang="ko-KR" altLang="en-US" b="1"/>
              <a:t>앞으로 나오는 설명에서 </a:t>
            </a:r>
            <a:r>
              <a:rPr lang="en-US" altLang="ko-KR" b="1"/>
              <a:t>RNN</a:t>
            </a:r>
            <a:r>
              <a:rPr lang="ko-KR" altLang="en-US" b="1"/>
              <a:t>을 사용한다고 하면 기본적으로 </a:t>
            </a:r>
            <a:r>
              <a:rPr lang="en-US" altLang="ko-KR" b="1"/>
              <a:t>LSTM(</a:t>
            </a:r>
            <a:r>
              <a:rPr lang="ko-KR" altLang="en-US" b="1"/>
              <a:t>또는 </a:t>
            </a:r>
            <a:r>
              <a:rPr lang="en-US" altLang="ko-KR" b="1"/>
              <a:t>GRU)</a:t>
            </a:r>
            <a:r>
              <a:rPr lang="ko-KR" altLang="en-US" b="1"/>
              <a:t>를 사용한다고 가정한다</a:t>
            </a:r>
            <a:r>
              <a:rPr lang="en-US" altLang="ko-KR" b="1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en-US" altLang="ko-KR" b="1"/>
              <a:t>Long Short-Term Memory, LSTM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5574" y="5497621"/>
            <a:ext cx="379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LSTM(Long Short-Term Memory)</a:t>
            </a:r>
            <a:endParaRPr lang="ko-KR" altLang="en-US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A LSTM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61" y="2622697"/>
            <a:ext cx="6990665" cy="26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olah.github.io/posts/2015-08-Understanding-LSTMs/img/LSTM3-SimpleRNN.png">
            <a:extLst>
              <a:ext uri="{FF2B5EF4-FFF2-40B4-BE49-F238E27FC236}">
                <a16:creationId xmlns:a16="http://schemas.microsoft.com/office/drawing/2014/main" id="{7B65AA5A-639D-476B-AD0E-41F051D2B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0" r="35075"/>
          <a:stretch/>
        </p:blipFill>
        <p:spPr bwMode="auto">
          <a:xfrm>
            <a:off x="974690" y="2715368"/>
            <a:ext cx="2351314" cy="25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B6553-456C-4A39-B6C0-490DEC63B7EA}"/>
              </a:ext>
            </a:extLst>
          </p:cNvPr>
          <p:cNvSpPr txBox="1"/>
          <p:nvPr/>
        </p:nvSpPr>
        <p:spPr>
          <a:xfrm>
            <a:off x="1235011" y="5497621"/>
            <a:ext cx="171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Vanilla RNN</a:t>
            </a:r>
            <a:endParaRPr lang="ko-KR" altLang="en-US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A71DC3-40CE-428E-B47F-EEEBE68F9CFE}"/>
              </a:ext>
            </a:extLst>
          </p:cNvPr>
          <p:cNvCxnSpPr>
            <a:cxnSpLocks/>
          </p:cNvCxnSpPr>
          <p:nvPr/>
        </p:nvCxnSpPr>
        <p:spPr>
          <a:xfrm flipH="1">
            <a:off x="3818374" y="2059912"/>
            <a:ext cx="11392" cy="3888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37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b="1" dirty="0"/>
              <a:t>입력 </a:t>
            </a:r>
            <a:r>
              <a:rPr lang="ko-KR" altLang="en-US" b="1" dirty="0" err="1"/>
              <a:t>게이트는</a:t>
            </a:r>
            <a:r>
              <a:rPr lang="ko-KR" altLang="en-US" b="1" dirty="0"/>
              <a:t> 현재 정보를 기억하기 위한 </a:t>
            </a:r>
            <a:r>
              <a:rPr lang="ko-KR" altLang="en-US" b="1" dirty="0" err="1"/>
              <a:t>게이트이다</a:t>
            </a:r>
            <a:r>
              <a:rPr lang="en-US" altLang="ko-KR" b="1" dirty="0"/>
              <a:t>. </a:t>
            </a:r>
          </a:p>
          <a:p>
            <a:pPr lvl="1"/>
            <a:r>
              <a:rPr lang="ko-KR" altLang="en-US" b="1" dirty="0" err="1"/>
              <a:t>시그모이드</a:t>
            </a:r>
            <a:r>
              <a:rPr lang="ko-KR" altLang="en-US" b="1" dirty="0"/>
              <a:t> 함수를 지나 </a:t>
            </a:r>
            <a:r>
              <a:rPr lang="en-US" altLang="ko-KR" b="1" dirty="0"/>
              <a:t>0</a:t>
            </a:r>
            <a:r>
              <a:rPr lang="ko-KR" altLang="en-US" b="1" dirty="0"/>
              <a:t>과 </a:t>
            </a:r>
            <a:r>
              <a:rPr lang="en-US" altLang="ko-KR" b="1" dirty="0"/>
              <a:t>1 </a:t>
            </a:r>
            <a:r>
              <a:rPr lang="ko-KR" altLang="en-US" b="1" dirty="0"/>
              <a:t>사이의 값 </a:t>
            </a:r>
            <a:r>
              <a:rPr lang="en-US" altLang="ko-KR" b="1" dirty="0"/>
              <a:t>and </a:t>
            </a:r>
            <a:r>
              <a:rPr lang="ko-KR" altLang="en-US" b="1" dirty="0" err="1"/>
              <a:t>하이퍼볼릭탄젠트</a:t>
            </a:r>
            <a:r>
              <a:rPr lang="ko-KR" altLang="en-US" b="1" dirty="0"/>
              <a:t> 함수를 지나 </a:t>
            </a:r>
            <a:r>
              <a:rPr lang="en-US" altLang="ko-KR" b="1" dirty="0"/>
              <a:t>-1</a:t>
            </a:r>
            <a:r>
              <a:rPr lang="ko-KR" altLang="en-US" b="1" dirty="0"/>
              <a:t>과 </a:t>
            </a:r>
            <a:r>
              <a:rPr lang="en-US" altLang="ko-KR" b="1" dirty="0"/>
              <a:t>1</a:t>
            </a:r>
            <a:r>
              <a:rPr lang="ko-KR" altLang="en-US" b="1" dirty="0"/>
              <a:t>사이의 값이 두 개의 값</a:t>
            </a:r>
            <a:endParaRPr lang="en-US" altLang="ko-KR" b="1" dirty="0"/>
          </a:p>
          <a:p>
            <a:pPr lvl="1"/>
            <a:r>
              <a:rPr lang="ko-KR" altLang="en-US" b="1" dirty="0"/>
              <a:t>이 두 가지 값을 가지고 </a:t>
            </a:r>
            <a:r>
              <a:rPr lang="en-US" altLang="ko-KR" b="1" dirty="0">
                <a:solidFill>
                  <a:srgbClr val="C00000"/>
                </a:solidFill>
              </a:rPr>
              <a:t>Cell state</a:t>
            </a:r>
            <a:r>
              <a:rPr lang="ko-KR" altLang="en-US" b="1" dirty="0"/>
              <a:t>에서 이번에 선택된 기억할 값을 정한다</a:t>
            </a:r>
            <a:r>
              <a:rPr lang="en-US" altLang="ko-KR" b="1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ko-KR" altLang="en-US" b="1"/>
              <a:t>입력 게이트</a:t>
            </a:r>
            <a:r>
              <a:rPr lang="en-US" altLang="ko-KR" b="1"/>
              <a:t>(Input Gate)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52223" y="5823268"/>
            <a:ext cx="200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Gate</a:t>
            </a:r>
            <a:endParaRPr lang="ko-KR" altLang="en-US" sz="20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6" name="Picture 2" descr="https://wikidocs.net/images/page/22888/inputg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72" y="2533390"/>
            <a:ext cx="4556125" cy="32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55" y="3328962"/>
            <a:ext cx="3981097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7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b="1"/>
              <a:t>삭제 게이트는 기억을 삭제하기 위한 게이트이다</a:t>
            </a:r>
            <a:r>
              <a:rPr lang="en-US" altLang="ko-KR" b="1"/>
              <a:t>. </a:t>
            </a:r>
          </a:p>
          <a:p>
            <a:pPr lvl="1"/>
            <a:r>
              <a:rPr lang="ko-KR" altLang="en-US" b="1"/>
              <a:t>시그모이드 함수를 지나 </a:t>
            </a:r>
            <a:r>
              <a:rPr lang="en-US" altLang="ko-KR" b="1"/>
              <a:t>0</a:t>
            </a:r>
            <a:r>
              <a:rPr lang="ko-KR" altLang="en-US" b="1"/>
              <a:t>과 </a:t>
            </a:r>
            <a:r>
              <a:rPr lang="en-US" altLang="ko-KR" b="1"/>
              <a:t>1 </a:t>
            </a:r>
            <a:r>
              <a:rPr lang="ko-KR" altLang="en-US" b="1"/>
              <a:t>사이의 값이 나온다</a:t>
            </a:r>
            <a:r>
              <a:rPr lang="en-US" altLang="ko-KR" b="1"/>
              <a:t>.</a:t>
            </a:r>
          </a:p>
          <a:p>
            <a:pPr lvl="1"/>
            <a:r>
              <a:rPr lang="en-US" altLang="ko-KR" b="1"/>
              <a:t>0</a:t>
            </a:r>
            <a:r>
              <a:rPr lang="ko-KR" altLang="en-US" b="1"/>
              <a:t>에 가까울수록</a:t>
            </a:r>
            <a:r>
              <a:rPr lang="en-US" altLang="ko-KR" b="1"/>
              <a:t> </a:t>
            </a:r>
            <a:r>
              <a:rPr lang="ko-KR" altLang="en-US" b="1"/>
              <a:t>정보가 많이 삭제된 것이며</a:t>
            </a:r>
            <a:r>
              <a:rPr lang="en-US" altLang="ko-KR" b="1"/>
              <a:t>, 1</a:t>
            </a:r>
            <a:r>
              <a:rPr lang="ko-KR" altLang="en-US" b="1"/>
              <a:t>에 가까울수록 정보를 온전히 기억한 셈이다</a:t>
            </a:r>
            <a:r>
              <a:rPr lang="en-US" altLang="ko-KR" b="1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ko-KR" altLang="en-US" b="1"/>
              <a:t>삭제 게이트</a:t>
            </a:r>
            <a:r>
              <a:rPr lang="en-US" altLang="ko-KR" b="1"/>
              <a:t>(Forget Gate)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2610" y="5843069"/>
            <a:ext cx="161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Forget Gate</a:t>
            </a:r>
            <a:endParaRPr lang="ko-KR" altLang="en-US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4" name="Picture 2" descr="https://wikidocs.net/images/page/22888/forgetg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05" y="2416968"/>
            <a:ext cx="4562670" cy="327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5" y="3238606"/>
            <a:ext cx="4743097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3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4294967295"/>
              </p:nvPr>
            </p:nvSpPr>
            <p:spPr>
              <a:xfrm>
                <a:off x="646113" y="844550"/>
                <a:ext cx="11545887" cy="530225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r>
                  <a:rPr lang="ko-KR" altLang="en-US" b="1"/>
                  <a:t>삭제 게이트에서 일부 기억을 소실</a:t>
                </a:r>
                <a:r>
                  <a:rPr lang="en-US" altLang="ko-KR" b="1"/>
                  <a:t>.</a:t>
                </a:r>
              </a:p>
              <a:p>
                <a:pPr lvl="1"/>
                <a:r>
                  <a:rPr lang="ko-KR" altLang="en-US" b="1"/>
                  <a:t>입력 게이트의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b="1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b="1"/>
                  <a:t>를 가지고 </a:t>
                </a:r>
                <a:r>
                  <a:rPr lang="en-US" altLang="ko-KR" b="1"/>
                  <a:t>elementiwise product</a:t>
                </a:r>
                <a:r>
                  <a:rPr lang="ko-KR" altLang="en-US" b="1"/>
                  <a:t>를 수행</a:t>
                </a:r>
                <a:r>
                  <a:rPr lang="en-US" altLang="ko-KR" b="1"/>
                  <a:t> : </a:t>
                </a:r>
                <a:r>
                  <a:rPr lang="ko-KR" altLang="en-US" b="1"/>
                  <a:t>이번에 기억할 값</a:t>
                </a:r>
                <a:r>
                  <a:rPr lang="en-US" altLang="ko-KR" b="1"/>
                  <a:t>.</a:t>
                </a:r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46113" y="844550"/>
                <a:ext cx="11545887" cy="5302250"/>
              </a:xfrm>
              <a:prstGeom prst="rect">
                <a:avLst/>
              </a:prstGeom>
              <a:blipFill>
                <a:blip r:embed="rId2"/>
                <a:stretch>
                  <a:fillRect l="-106" t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ko-KR" altLang="en-US" b="1"/>
              <a:t>셀 상태</a:t>
            </a:r>
            <a:r>
              <a:rPr lang="en-US" altLang="ko-KR" b="1"/>
              <a:t>(Cell state) or </a:t>
            </a:r>
            <a:r>
              <a:rPr lang="ko-KR" altLang="en-US" b="1"/>
              <a:t>장기 상태</a:t>
            </a:r>
            <a:endParaRPr lang="en-US" altLang="ko-KR" b="1"/>
          </a:p>
        </p:txBody>
      </p:sp>
      <p:sp>
        <p:nvSpPr>
          <p:cNvPr id="5" name="TextBox 4"/>
          <p:cNvSpPr txBox="1"/>
          <p:nvPr/>
        </p:nvSpPr>
        <p:spPr>
          <a:xfrm>
            <a:off x="2632610" y="584306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Spoqa Han Sans Neo Medium" pitchFamily="2" charset="-127"/>
                <a:ea typeface="Spoqa Han Sans Neo Medium" pitchFamily="2" charset="-127"/>
              </a:rPr>
              <a:t>Cell State</a:t>
            </a:r>
            <a:endParaRPr lang="ko-KR" altLang="en-US" sz="2000" b="1" dirty="0">
              <a:solidFill>
                <a:srgbClr val="C00000"/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9218" name="Picture 2" descr="https://wikidocs.net/images/page/22888/cellsta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6" y="2285426"/>
            <a:ext cx="4678362" cy="34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62261" y="3714048"/>
                <a:ext cx="4899762" cy="1487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된다면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이전 시점의 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Cell state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값으로</a:t>
                </a:r>
                <a:endPara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현재 시점의 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Cell state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값을 </a:t>
                </a:r>
                <a:r>
                  <a:rPr lang="ko-KR" altLang="en-US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결정한다</a:t>
                </a:r>
                <a:r>
                  <a:rPr lang="en-US" altLang="ko-KR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  <a:p>
                <a:endPara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 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된다면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오직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입력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게이트만이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현재 시점의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Cell state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값을 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결정한다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261" y="3714048"/>
                <a:ext cx="4899762" cy="1487715"/>
              </a:xfrm>
              <a:prstGeom prst="rect">
                <a:avLst/>
              </a:prstGeom>
              <a:blipFill>
                <a:blip r:embed="rId4"/>
                <a:stretch>
                  <a:fillRect l="-1119" t="-1230" r="-622" b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0C2AF72C-614A-4B8F-A9F1-6B436F2D5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492" y="2528870"/>
            <a:ext cx="3305678" cy="58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b="1"/>
              <a:t>출력 게이트는 </a:t>
            </a:r>
            <a:r>
              <a:rPr lang="en-US" altLang="ko-KR" b="1">
                <a:solidFill>
                  <a:srgbClr val="C00000"/>
                </a:solidFill>
              </a:rPr>
              <a:t>Hidden State</a:t>
            </a:r>
            <a:r>
              <a:rPr lang="ko-KR" altLang="en-US" b="1"/>
              <a:t>를 연산하는 일에 쓰인다</a:t>
            </a:r>
            <a:r>
              <a:rPr lang="en-US" altLang="ko-KR" b="1"/>
              <a:t>.</a:t>
            </a:r>
          </a:p>
          <a:p>
            <a:r>
              <a:rPr lang="en-US" altLang="ko-KR" b="1">
                <a:solidFill>
                  <a:srgbClr val="C00000"/>
                </a:solidFill>
              </a:rPr>
              <a:t>Hidden State</a:t>
            </a:r>
            <a:r>
              <a:rPr lang="ko-KR" altLang="en-US" b="1"/>
              <a:t>는 </a:t>
            </a:r>
            <a:r>
              <a:rPr lang="en-US" altLang="ko-KR" b="1">
                <a:solidFill>
                  <a:srgbClr val="C00000"/>
                </a:solidFill>
              </a:rPr>
              <a:t>Cell State</a:t>
            </a:r>
            <a:r>
              <a:rPr lang="ko-KR" altLang="en-US" b="1"/>
              <a:t>와 비교하여 단기 상태라고도 부른다</a:t>
            </a:r>
            <a:r>
              <a:rPr lang="en-US" altLang="ko-KR" b="1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ko-KR" altLang="en-US" b="1"/>
              <a:t>출력 게이트</a:t>
            </a:r>
            <a:r>
              <a:rPr lang="en-US" altLang="ko-KR" b="1"/>
              <a:t>(Output Gate)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3674" y="5802546"/>
            <a:ext cx="4911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B02C4"/>
                </a:solidFill>
                <a:latin typeface="Spoqa Han Sans Neo Medium" pitchFamily="2" charset="-127"/>
                <a:ea typeface="Spoqa Han Sans Neo Medium" pitchFamily="2" charset="-127"/>
              </a:rPr>
              <a:t>Output Gate </a:t>
            </a:r>
            <a:r>
              <a:rPr lang="en-US" altLang="ko-KR" sz="2000" b="1" dirty="0">
                <a:latin typeface="Spoqa Han Sans Neo Medium" pitchFamily="2" charset="-127"/>
                <a:ea typeface="Spoqa Han Sans Neo Medium" pitchFamily="2" charset="-127"/>
              </a:rPr>
              <a:t>/</a:t>
            </a:r>
            <a:r>
              <a:rPr lang="en-US" altLang="ko-KR" sz="2000" b="1" dirty="0">
                <a:solidFill>
                  <a:srgbClr val="C00000"/>
                </a:solidFill>
                <a:latin typeface="Spoqa Han Sans Neo Medium" pitchFamily="2" charset="-127"/>
                <a:ea typeface="Spoqa Han Sans Neo Medium" pitchFamily="2" charset="-127"/>
              </a:rPr>
              <a:t> Hidden State</a:t>
            </a:r>
            <a:endParaRPr lang="ko-KR" altLang="en-US" sz="2000" b="1" dirty="0">
              <a:solidFill>
                <a:srgbClr val="C00000"/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15362" name="Picture 2" descr="https://wikidocs.net/images/page/22888/outputgateandhiddenst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58" y="2207372"/>
            <a:ext cx="4749801" cy="345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3078481"/>
            <a:ext cx="4378857" cy="8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0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7F8B8-F972-4445-8AAB-3BD84AC31E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6113" y="844550"/>
            <a:ext cx="11545887" cy="530225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RNN</a:t>
            </a:r>
            <a:r>
              <a:rPr lang="ko-KR" altLang="en-US"/>
              <a:t>과 유사 </a:t>
            </a:r>
            <a:r>
              <a:rPr lang="en-US" altLang="ko-KR"/>
              <a:t>RNN</a:t>
            </a:r>
          </a:p>
          <a:p>
            <a:pPr lvl="1"/>
            <a:r>
              <a:rPr lang="en-US" altLang="ko-KR"/>
              <a:t>Vanilar RNN</a:t>
            </a:r>
          </a:p>
          <a:p>
            <a:pPr lvl="1"/>
            <a:r>
              <a:rPr lang="en-US" altLang="ko-KR"/>
              <a:t>Long Short-Term Memory (LSTM)</a:t>
            </a:r>
          </a:p>
          <a:p>
            <a:pPr lvl="1"/>
            <a:r>
              <a:rPr lang="en-US" altLang="ko-KR"/>
              <a:t>Gated Recurrent Unit (GRU) they handle the </a:t>
            </a:r>
            <a:r>
              <a:rPr lang="en-US" altLang="ko-KR">
                <a:solidFill>
                  <a:srgbClr val="FF0000"/>
                </a:solidFill>
              </a:rPr>
              <a:t>state</a:t>
            </a:r>
            <a:r>
              <a:rPr lang="en-US" altLang="ko-KR"/>
              <a:t> updates differently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AE66925-39FE-4C8B-8B56-2457028FBD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90150" cy="704850"/>
          </a:xfrm>
          <a:prstGeom prst="rect">
            <a:avLst/>
          </a:prstGeom>
        </p:spPr>
        <p:txBody>
          <a:bodyPr/>
          <a:lstStyle/>
          <a:p>
            <a:r>
              <a:rPr lang="en-US" altLang="ko-KR" b="0"/>
              <a:t>Variants of RNN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9A19C-9AA0-49D7-BEB5-65E501C725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04EC6C-681F-4C03-8EBA-D5A7CBCBD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7" b="9180"/>
          <a:stretch/>
        </p:blipFill>
        <p:spPr>
          <a:xfrm>
            <a:off x="1030990" y="2777971"/>
            <a:ext cx="9830492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398DC4-14E8-4C62-8EEE-96D739B3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MLP</a:t>
            </a:r>
            <a:r>
              <a:rPr lang="ko-KR" altLang="en-US" dirty="0"/>
              <a:t>를 이용한 네이버 영화 리뷰 감성 분류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C9D344-1366-42CC-B9C6-869CA2F5C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8680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 Bold"/>
        <a:cs typeface=""/>
      </a:majorFont>
      <a:minorFont>
        <a:latin typeface="Calibri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5421</TotalTime>
  <Words>603</Words>
  <Application>Microsoft Office PowerPoint</Application>
  <PresentationFormat>와이드스크린</PresentationFormat>
  <Paragraphs>114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12롯데마트드림Bold</vt:lpstr>
      <vt:lpstr>12롯데마트드림Medium</vt:lpstr>
      <vt:lpstr>Spoqa Han Sans Neo Medium</vt:lpstr>
      <vt:lpstr>나눔스퀘어</vt:lpstr>
      <vt:lpstr>나눔스퀘어 Bold</vt:lpstr>
      <vt:lpstr>맑은 고딕</vt:lpstr>
      <vt:lpstr>Agency FB</vt:lpstr>
      <vt:lpstr>Arial</vt:lpstr>
      <vt:lpstr>Calibri</vt:lpstr>
      <vt:lpstr>Cambria Math</vt:lpstr>
      <vt:lpstr>Wingdings</vt:lpstr>
      <vt:lpstr>2_Office 테마</vt:lpstr>
      <vt:lpstr>Lecture 12  LSTM (Long Short-Term Memory) 모델 소개 </vt:lpstr>
      <vt:lpstr>Long Short-Term Memory, LSTM</vt:lpstr>
      <vt:lpstr>Long Short-Term Memory, LSTM</vt:lpstr>
      <vt:lpstr>입력 게이트(Input Gate)</vt:lpstr>
      <vt:lpstr>삭제 게이트(Forget Gate)</vt:lpstr>
      <vt:lpstr>셀 상태(Cell state) or 장기 상태</vt:lpstr>
      <vt:lpstr>출력 게이트(Output Gate)</vt:lpstr>
      <vt:lpstr>Variants of RNN</vt:lpstr>
      <vt:lpstr>  MLP를 이용한 네이버 영화 리뷰 감성 분류</vt:lpstr>
      <vt:lpstr>테스트 입력에 따른 감성분류 모델</vt:lpstr>
      <vt:lpstr>네이버 영화 리뷰 데이터에 대한 이해와 전처리</vt:lpstr>
      <vt:lpstr>네이버 영화 리뷰 데이터에 대한 이해와 전처리</vt:lpstr>
      <vt:lpstr>데이터 전처리 및 불용어 처리와 토큰화 </vt:lpstr>
      <vt:lpstr>네이버 영화 리뷰 데이터에 대한 이해와 전처리</vt:lpstr>
      <vt:lpstr>케라스 토크나이저로 리뷰 데이터 토큰화 </vt:lpstr>
      <vt:lpstr>네이버 영화 리뷰 길이와 샘플 분포 </vt:lpstr>
      <vt:lpstr>데이터셋 나누기 : sklearn을 이용하면 편리하다.</vt:lpstr>
      <vt:lpstr>케라스로 분류를 위한 MLP 모델 만들기 </vt:lpstr>
      <vt:lpstr>모델 예측과 정확도 그리기 </vt:lpstr>
      <vt:lpstr>리뷰 예측해보기</vt:lpstr>
      <vt:lpstr>해보기 </vt:lpstr>
      <vt:lpstr>  LSTM을 이용한 네이버 쇼핑 리뷰 분류</vt:lpstr>
      <vt:lpstr>LSTM을 이용한 모델 훈련</vt:lpstr>
      <vt:lpstr> 훈련과정 Loss와 Accuracy (샘플 2,000개)</vt:lpstr>
      <vt:lpstr>LSTM 학습 결과 : 손실 함수와 정확도</vt:lpstr>
      <vt:lpstr>리뷰 예측해보기</vt:lpstr>
      <vt:lpstr>모델 평가하기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 러닝 자연어 처리 스터디 RNN에서 트랜스포머까지</dc:title>
  <dc:creator>USER</dc:creator>
  <cp:lastModifiedBy>admin</cp:lastModifiedBy>
  <cp:revision>450</cp:revision>
  <dcterms:created xsi:type="dcterms:W3CDTF">2019-11-13T07:01:23Z</dcterms:created>
  <dcterms:modified xsi:type="dcterms:W3CDTF">2025-02-26T15:58:01Z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C:\Users\USER\Desktop\RNN부터 트랜스포머까지.pptx</vt:lpwstr>
  </property>
</Properties>
</file>